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57" r:id="rId3"/>
    <p:sldId id="277" r:id="rId4"/>
    <p:sldId id="265" r:id="rId5"/>
    <p:sldId id="266" r:id="rId6"/>
    <p:sldId id="267" r:id="rId7"/>
    <p:sldId id="268" r:id="rId8"/>
    <p:sldId id="275" r:id="rId9"/>
    <p:sldId id="27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971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429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938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4250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967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676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008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9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06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679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47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298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99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819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15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772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3D4520-33CB-422D-B2D6-F30A5CE41EC7}" type="datetimeFigureOut">
              <a:rPr lang="hr-HR" smtClean="0"/>
              <a:pPr/>
              <a:t>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2751-5805-416C-B305-6F11EE0D0D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5909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askolacapljina.ba/" TargetMode="External"/><Relationship Id="rId2" Type="http://schemas.openxmlformats.org/officeDocument/2006/relationships/hyperlink" Target="mailto:sscaplj@tel.net.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355EB14-C94F-B146-121D-FB477D76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365760"/>
            <a:ext cx="9001462" cy="1041009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/>
              <a:t>Srednja škola Čapljina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FCAA9A6-42C9-20E0-78A5-385949F0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5542671"/>
            <a:ext cx="9001462" cy="949569"/>
          </a:xfrm>
        </p:spPr>
        <p:txBody>
          <a:bodyPr>
            <a:normAutofit/>
          </a:bodyPr>
          <a:lstStyle/>
          <a:p>
            <a:pPr algn="ctr"/>
            <a:r>
              <a:rPr lang="hr-HR" sz="3200" b="1" spc="300" dirty="0"/>
              <a:t>UPIS u 1.razred – 2024./2025.</a:t>
            </a:r>
          </a:p>
        </p:txBody>
      </p:sp>
      <p:pic>
        <p:nvPicPr>
          <p:cNvPr id="1026" name="Picture 2" descr="C:\Users\user pc\Desktop\Skola – kop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511" y="1575302"/>
            <a:ext cx="7771896" cy="383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473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9F1D75-6B33-2A90-9164-E2191EAC87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4911" y="386862"/>
            <a:ext cx="10902461" cy="2370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/>
              <a:t>Srednja škola Čapljina</a:t>
            </a:r>
          </a:p>
          <a:p>
            <a:pPr marL="0" indent="0" algn="ctr">
              <a:buNone/>
            </a:pPr>
            <a:r>
              <a:rPr lang="hr-HR" b="1" dirty="0"/>
              <a:t>Ulica Rušera Boškovića 9</a:t>
            </a:r>
          </a:p>
          <a:p>
            <a:pPr marL="0" indent="0" algn="ctr">
              <a:buNone/>
            </a:pPr>
            <a:r>
              <a:rPr lang="hr-HR" b="1" dirty="0"/>
              <a:t>88300 Čapljina</a:t>
            </a:r>
          </a:p>
          <a:p>
            <a:pPr marL="0" indent="0" algn="ctr">
              <a:buNone/>
            </a:pPr>
            <a:r>
              <a:rPr lang="hr-HR" b="1" dirty="0"/>
              <a:t>+387 36 805 006</a:t>
            </a:r>
          </a:p>
          <a:p>
            <a:pPr marL="0" indent="0" algn="ctr">
              <a:buNone/>
            </a:pPr>
            <a:r>
              <a:rPr lang="hr-HR" b="1" dirty="0"/>
              <a:t>+387 36 807 506</a:t>
            </a:r>
          </a:p>
          <a:p>
            <a:pPr marL="0" indent="0" algn="ctr">
              <a:buNone/>
            </a:pPr>
            <a:r>
              <a:rPr lang="hr-HR" b="1" dirty="0">
                <a:hlinkClick r:id="rId2"/>
              </a:rPr>
              <a:t>sscaplj@tel.net.ba</a:t>
            </a:r>
            <a:r>
              <a:rPr lang="hr-HR" b="1" dirty="0"/>
              <a:t>  </a:t>
            </a:r>
          </a:p>
          <a:p>
            <a:pPr marL="0" indent="0" algn="ctr">
              <a:buNone/>
            </a:pPr>
            <a:r>
              <a:rPr lang="hr-HR" b="1" dirty="0">
                <a:hlinkClick r:id="rId3"/>
              </a:rPr>
              <a:t>https://srednjaskolacapljina.ba/</a:t>
            </a:r>
            <a:r>
              <a:rPr lang="hr-HR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A1BF9-3CF9-6C1C-EFB9-E4AFFDB1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046" y="3756074"/>
            <a:ext cx="9039907" cy="2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54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3DCDE3C-FAF1-8648-92E1-5FDEFBBF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253218"/>
            <a:ext cx="12238891" cy="1342733"/>
          </a:xfrm>
        </p:spPr>
        <p:txBody>
          <a:bodyPr>
            <a:normAutofit/>
          </a:bodyPr>
          <a:lstStyle/>
          <a:p>
            <a:r>
              <a:rPr lang="hr-HR" sz="3200" b="1" dirty="0"/>
              <a:t>Zanimanja u školskoj 2024./2025. godini – 1.razred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E466F7-CF54-5800-D7B8-3B5A2E1EF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84" y="1181686"/>
            <a:ext cx="5847520" cy="906636"/>
          </a:xfrm>
        </p:spPr>
        <p:txBody>
          <a:bodyPr>
            <a:normAutofit/>
          </a:bodyPr>
          <a:lstStyle/>
          <a:p>
            <a:r>
              <a:rPr lang="hr-HR" b="1" u="sng" dirty="0"/>
              <a:t>Trogodišnja zanimanja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AF9B1D-D06A-7283-1253-70142528C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056" y="2524419"/>
            <a:ext cx="5847520" cy="3665243"/>
          </a:xfrm>
        </p:spPr>
        <p:txBody>
          <a:bodyPr>
            <a:normAutofit/>
          </a:bodyPr>
          <a:lstStyle/>
          <a:p>
            <a:r>
              <a:rPr lang="hr-HR" sz="3200" dirty="0"/>
              <a:t>Voćar – vinogradar – vinar</a:t>
            </a:r>
          </a:p>
          <a:p>
            <a:r>
              <a:rPr lang="hr-HR" sz="3200" dirty="0"/>
              <a:t>Automehaničar </a:t>
            </a:r>
          </a:p>
          <a:p>
            <a:r>
              <a:rPr lang="hr-HR" sz="3200" dirty="0"/>
              <a:t>Kuhar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2F7A0AB-6061-2111-E9F8-EAB29AE67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2327" y="1503779"/>
            <a:ext cx="4853034" cy="584542"/>
          </a:xfrm>
        </p:spPr>
        <p:txBody>
          <a:bodyPr>
            <a:normAutofit/>
          </a:bodyPr>
          <a:lstStyle/>
          <a:p>
            <a:r>
              <a:rPr lang="hr-HR" b="1" u="sng" dirty="0"/>
              <a:t>Četverogodišnja zanimanja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6A2FF42-1542-2A81-169E-2F84B4C6E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327" y="2415027"/>
            <a:ext cx="5739618" cy="4066905"/>
          </a:xfrm>
        </p:spPr>
        <p:txBody>
          <a:bodyPr>
            <a:noAutofit/>
          </a:bodyPr>
          <a:lstStyle/>
          <a:p>
            <a:r>
              <a:rPr lang="hr-HR" sz="3200" dirty="0"/>
              <a:t>Opća gimnazija</a:t>
            </a:r>
          </a:p>
          <a:p>
            <a:endParaRPr lang="hr-HR" sz="3200" dirty="0"/>
          </a:p>
          <a:p>
            <a:r>
              <a:rPr lang="hr-HR" sz="3200" dirty="0"/>
              <a:t>Računalni tehničar u strojarstvu</a:t>
            </a:r>
          </a:p>
          <a:p>
            <a:r>
              <a:rPr lang="hr-HR" sz="3200" dirty="0"/>
              <a:t>Tehničar nutricionist</a:t>
            </a:r>
          </a:p>
          <a:p>
            <a:r>
              <a:rPr lang="hr-HR" sz="3200" dirty="0"/>
              <a:t>Ekonomist </a:t>
            </a:r>
          </a:p>
        </p:txBody>
      </p:sp>
    </p:spTree>
    <p:extLst>
      <p:ext uri="{BB962C8B-B14F-4D97-AF65-F5344CB8AC3E}">
        <p14:creationId xmlns:p14="http://schemas.microsoft.com/office/powerpoint/2010/main" xmlns="" val="303791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C0152-04B1-8737-5B48-ECFFB749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5" y="452718"/>
            <a:ext cx="9952360" cy="1400530"/>
          </a:xfrm>
        </p:spPr>
        <p:txBody>
          <a:bodyPr/>
          <a:lstStyle/>
          <a:p>
            <a:pPr algn="ctr"/>
            <a:r>
              <a:rPr lang="hr-HR" dirty="0"/>
              <a:t>Kompetencije </a:t>
            </a:r>
            <a:br>
              <a:rPr lang="hr-HR" dirty="0"/>
            </a:br>
            <a:r>
              <a:rPr lang="hr-HR" dirty="0"/>
              <a:t>voćara – vinogradara – vinara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F589C-653A-C828-9A89-93708F86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2052918"/>
            <a:ext cx="10972800" cy="45727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Razlikovati specifičnosti  konvencionalne i ekološke proizvodnje voća, grožđa i vina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Provoditi tehnološke procese u proizvodnji i preradi voća i grožđa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Razlikovati specifičnosti pri izboru položaja, sadnji vinograda i voćnjaka, provođenju agrotehničkih i ampelotehničkih zahvata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Provoditi  zaštitu bilja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Upotrebljavati strojeve, uređaje, alate i opremu u voćarstvu, vinogradarstvu i podrumarstvu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Pratiti i primjenjivati zakonske propise zaštite na radu i zaštite okoliša</a:t>
            </a:r>
          </a:p>
        </p:txBody>
      </p:sp>
    </p:spTree>
    <p:extLst>
      <p:ext uri="{BB962C8B-B14F-4D97-AF65-F5344CB8AC3E}">
        <p14:creationId xmlns:p14="http://schemas.microsoft.com/office/powerpoint/2010/main" xmlns="" val="111934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5EAE4-3A97-A2B2-25AA-8A468829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Kompetencije automehaničara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99A8D-558C-F605-D3BC-0C98D208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968283"/>
            <a:ext cx="10353762" cy="28229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Popravljanje motornih vozila – vulkanizacija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Automobilska dijagnostika</a:t>
            </a:r>
          </a:p>
        </p:txBody>
      </p:sp>
    </p:spTree>
    <p:extLst>
      <p:ext uri="{BB962C8B-B14F-4D97-AF65-F5344CB8AC3E}">
        <p14:creationId xmlns:p14="http://schemas.microsoft.com/office/powerpoint/2010/main" xmlns="" val="315707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68961-874C-CC88-558A-C71F8967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Kompetencije kuhara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FA51B-2CAB-838B-3DF4-49C5A295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77440"/>
            <a:ext cx="10353762" cy="341375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Tehnologiju pripremanja hrane i postupanja s namirnicama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Količinske normative, programiranje i planiranje prehrane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O higijenskim i tehničkim propisima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Poznavanje različitih jelovnika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Kreativnost u pravljenju i dekoriranju jela</a:t>
            </a:r>
            <a:endParaRPr lang="sr-Latn-R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5970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2E864-C183-2569-BF61-149F9FCA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Nakon završene gimnazije učenik stječe ove kompetencije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A0CDF5-9B24-354F-005B-08E6F4F1E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97944"/>
            <a:ext cx="10353762" cy="2893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Opće znanje stvarajući kvalitetan temelj za nastavak obrazovanja u različitim područjima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Znanja (osim većine osnovnoškolskih predmeta) iz područja psihologije, filozofije, logike, sociologije, politike, informatike i novih stranih jezika</a:t>
            </a:r>
          </a:p>
        </p:txBody>
      </p:sp>
    </p:spTree>
    <p:extLst>
      <p:ext uri="{BB962C8B-B14F-4D97-AF65-F5344CB8AC3E}">
        <p14:creationId xmlns:p14="http://schemas.microsoft.com/office/powerpoint/2010/main" xmlns="" val="164516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8E348-5BAD-C3A3-6EB7-69A4F9BD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Kompetencije </a:t>
            </a:r>
            <a:br>
              <a:rPr lang="hr-HR" dirty="0"/>
            </a:br>
            <a:r>
              <a:rPr lang="hr-HR" dirty="0"/>
              <a:t>računalnog tehničara u strojarstvu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DE2B1-62F4-7355-7318-D25AE7BD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61846"/>
            <a:ext cx="8946541" cy="37865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600" dirty="0"/>
              <a:t>Programiranje CNC strojeva i računalnih programa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/>
              <a:t>Crtanje pomoću računala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/>
              <a:t>Konstruiranje strojeva i naprava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73163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7DF53-B5BD-57D9-5296-BDB34551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" y="267287"/>
            <a:ext cx="10588283" cy="1280160"/>
          </a:xfrm>
        </p:spPr>
        <p:txBody>
          <a:bodyPr/>
          <a:lstStyle/>
          <a:p>
            <a:pPr algn="ctr"/>
            <a:r>
              <a:rPr lang="hr-HR" dirty="0"/>
              <a:t>Kompetencije tehničara nutricionista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025E7-E4EF-058C-8B67-53C26AF5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730327"/>
            <a:ext cx="11826240" cy="40890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Sposobnost rada u prehrambenoj i farmaceutskoj industriji, u trgovinama zdrave prehrane, specijalnim ordinacijama za savjetovanje vezano za prehranu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Znanje o edukaciji različitih dobnih skupina o pravilnoj prehrani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Izrađivanje plana prehrane određenih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Sudjelovanje u procesu proizvodnje i pripreme različitih vrsta nutritivno visokovrijednosne hrane, dijetetskih proizvoda, proizvoda nisko energetske vrijednosti i funkcionalne hrane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Sposobnost vršenja kontrole kvalitete hrane</a:t>
            </a:r>
          </a:p>
        </p:txBody>
      </p:sp>
    </p:spTree>
    <p:extLst>
      <p:ext uri="{BB962C8B-B14F-4D97-AF65-F5344CB8AC3E}">
        <p14:creationId xmlns:p14="http://schemas.microsoft.com/office/powerpoint/2010/main" xmlns="" val="78168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8BE9D-7122-891A-EC43-EE43BD96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Kompetencije ekonomista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3F7399-A156-4F67-4F94-BF4547B0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Vođenje knjigovodstva i računovodstva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Primjenu govorne i pisane poslovne komunikacije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Funkcioniranje poslovanja i gospodarskih sustava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Rad na istraživanju tržišta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Poslovi marketinga i bankarstva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en-US" sz="2800" dirty="0">
                <a:latin typeface="+mj-lt"/>
              </a:rPr>
              <a:t>Organizaciju prodaje</a:t>
            </a:r>
          </a:p>
        </p:txBody>
      </p:sp>
    </p:spTree>
    <p:extLst>
      <p:ext uri="{BB962C8B-B14F-4D97-AF65-F5344CB8AC3E}">
        <p14:creationId xmlns:p14="http://schemas.microsoft.com/office/powerpoint/2010/main" xmlns="" val="4085338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1483</TotalTime>
  <Words>254</Words>
  <Application>Microsoft Office PowerPoint</Application>
  <PresentationFormat>Prilagođeno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Ion</vt:lpstr>
      <vt:lpstr>Srednja škola Čapljina</vt:lpstr>
      <vt:lpstr>Zanimanja u školskoj 2024./2025. godini – 1.razred</vt:lpstr>
      <vt:lpstr>Kompetencije  voćara – vinogradara – vinara </vt:lpstr>
      <vt:lpstr>Kompetencije automehaničara</vt:lpstr>
      <vt:lpstr>Kompetencije kuhara</vt:lpstr>
      <vt:lpstr>Nakon završene gimnazije učenik stječe ove kompetencije</vt:lpstr>
      <vt:lpstr>Kompetencije  računalnog tehničara u strojarstvu</vt:lpstr>
      <vt:lpstr>Kompetencije tehničara nutricionista  </vt:lpstr>
      <vt:lpstr>Kompetencije ekonomista</vt:lpstr>
      <vt:lpstr>Slajd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Čapljina</dc:title>
  <dc:creator>Mario Ivankovic</dc:creator>
  <cp:lastModifiedBy>user pc</cp:lastModifiedBy>
  <cp:revision>40</cp:revision>
  <dcterms:created xsi:type="dcterms:W3CDTF">2023-02-24T06:59:38Z</dcterms:created>
  <dcterms:modified xsi:type="dcterms:W3CDTF">2024-04-03T06:40:24Z</dcterms:modified>
</cp:coreProperties>
</file>